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68" r:id="rId2"/>
    <p:sldId id="510" r:id="rId3"/>
    <p:sldId id="511" r:id="rId4"/>
    <p:sldId id="512" r:id="rId5"/>
    <p:sldId id="513" r:id="rId6"/>
    <p:sldId id="514" r:id="rId7"/>
    <p:sldId id="515" r:id="rId8"/>
    <p:sldId id="516" r:id="rId9"/>
    <p:sldId id="517" r:id="rId10"/>
    <p:sldId id="509" r:id="rId11"/>
    <p:sldId id="264" r:id="rId1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100" d="100"/>
          <a:sy n="100" d="100"/>
        </p:scale>
        <p:origin x="85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xmlns="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xmlns="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wmf>
</file>

<file path=ppt/media/image12.png>
</file>

<file path=ppt/media/image13.wmf>
</file>

<file path=ppt/media/image14.PNG>
</file>

<file path=ppt/media/image15.wmf>
</file>

<file path=ppt/media/image16.PNG>
</file>

<file path=ppt/media/image17.PNG>
</file>

<file path=ppt/media/image18.wmf>
</file>

<file path=ppt/media/image3.png>
</file>

<file path=ppt/media/image4.png>
</file>

<file path=ppt/media/image5.png>
</file>

<file path=ppt/media/image6.wm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90776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49851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xmlns="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xmlns="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xmlns="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xmlns="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xmlns="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xmlns="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xmlns="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xmlns="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xmlns="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xmlns="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xmlns="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xmlns="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xmlns="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xmlns="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xmlns="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xmlns="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xmlns="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xmlns="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xmlns="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xmlns="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xmlns="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xmlns="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xmlns="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xmlns="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xmlns="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xmlns="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28/06/2023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75" r:id="rId13"/>
    <p:sldLayoutId id="214748367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8.w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.xls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2.xls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3.xls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2.png"/><Relationship Id="rId4" Type="http://schemas.openxmlformats.org/officeDocument/2006/relationships/image" Target="../media/image11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3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5.wmf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3271897" y="2666137"/>
            <a:ext cx="6453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Proyecto SOFACTO</a:t>
            </a:r>
            <a:endParaRPr lang="es-ES" sz="54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7588291" y="4949624"/>
            <a:ext cx="38543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dirty="0" smtClean="0">
                <a:latin typeface="Work Sans Light" pitchFamily="2" charset="77"/>
              </a:rPr>
              <a:t>Darwin Ediver Carvajal Patiño</a:t>
            </a:r>
          </a:p>
          <a:p>
            <a:pPr algn="ctr"/>
            <a:r>
              <a:rPr lang="es-MX" sz="1600" dirty="0" smtClean="0">
                <a:latin typeface="Work Sans Light" pitchFamily="2" charset="77"/>
              </a:rPr>
              <a:t>Kevin Santiago Wilches Ardila</a:t>
            </a:r>
          </a:p>
          <a:p>
            <a:pPr algn="ctr"/>
            <a:r>
              <a:rPr lang="es-MX" sz="1600" dirty="0" smtClean="0">
                <a:latin typeface="Work Sans Light" pitchFamily="2" charset="77"/>
              </a:rPr>
              <a:t>Juan Diego González Chinchilla</a:t>
            </a:r>
          </a:p>
          <a:p>
            <a:pPr algn="ctr"/>
            <a:r>
              <a:rPr lang="es-MX" sz="1600" dirty="0" smtClean="0">
                <a:latin typeface="Work Sans Light" pitchFamily="2" charset="77"/>
              </a:rPr>
              <a:t>Johan Stiven Casilimas Huertas 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xmlns="" id="{B65FDE73-C641-1100-C209-6B5902DCC3EC}"/>
              </a:ext>
            </a:extLst>
          </p:cNvPr>
          <p:cNvSpPr/>
          <p:nvPr/>
        </p:nvSpPr>
        <p:spPr>
          <a:xfrm>
            <a:off x="1932550" y="1681015"/>
            <a:ext cx="8116325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xmlns="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932550" y="1355846"/>
            <a:ext cx="93641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 smtClean="0">
                <a:solidFill>
                  <a:srgbClr val="38AA00"/>
                </a:solidFill>
                <a:latin typeface="Work Sans Light" pitchFamily="2" charset="77"/>
              </a:rPr>
              <a:t>Prototipo navegable de software </a:t>
            </a:r>
            <a:endParaRPr lang="es-CO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2894651"/>
              </p:ext>
            </p:extLst>
          </p:nvPr>
        </p:nvGraphicFramePr>
        <p:xfrm>
          <a:off x="5024718" y="2770211"/>
          <a:ext cx="1931987" cy="1446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4" name="Objeto empaquetador del shell" showAsIcon="1" r:id="rId3" imgW="644040" imgH="482400" progId="Package">
                  <p:embed/>
                </p:oleObj>
              </mc:Choice>
              <mc:Fallback>
                <p:oleObj name="Objeto empaquetador del shell" showAsIcon="1" r:id="rId3" imgW="644040" imgH="482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24718" y="2770211"/>
                        <a:ext cx="1931987" cy="1446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005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xmlns="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xmlns="" id="{B65FDE73-C641-1100-C209-6B5902DCC3EC}"/>
              </a:ext>
            </a:extLst>
          </p:cNvPr>
          <p:cNvSpPr/>
          <p:nvPr/>
        </p:nvSpPr>
        <p:spPr>
          <a:xfrm>
            <a:off x="1019175" y="1902629"/>
            <a:ext cx="4058674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xmlns="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19175" y="1368817"/>
            <a:ext cx="6344674" cy="70743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5400" dirty="0" smtClean="0">
                <a:solidFill>
                  <a:srgbClr val="38AA00"/>
                </a:solidFill>
                <a:latin typeface="Work Sans Light" pitchFamily="2" charset="77"/>
              </a:rPr>
              <a:t>Introducción </a:t>
            </a:r>
            <a:endParaRPr lang="es-CO" sz="5400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866263" y="2807290"/>
            <a:ext cx="798195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es-MX" dirty="0" smtClean="0"/>
              <a:t>Debido </a:t>
            </a:r>
            <a:r>
              <a:rPr lang="es-MX" dirty="0"/>
              <a:t>a la problemática encontrada en “Lácteos del Campo” se observa que actualmente se lleva un proceso de inventario y facturación de manera manual, por lo tanto se decide realizar un software de facturación con múltiples herramientas que permitan de manera sencilla y eficaz el ingreso a la información suministrada por el usuario (Administrador de “Lácteos del Campo”)  ya que podrá ingresar y tener control de su inventario de manera ordenada, aparte de esto, obtendrá un </a:t>
            </a:r>
            <a:r>
              <a:rPr lang="es-MX" dirty="0" smtClean="0"/>
              <a:t>registro de las ventas</a:t>
            </a:r>
            <a:r>
              <a:rPr lang="es-MX" dirty="0"/>
              <a:t>  para finalmente ofrecer una factura física o digital. </a:t>
            </a:r>
            <a:br>
              <a:rPr lang="es-MX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6798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MX" dirty="0" smtClean="0">
                <a:solidFill>
                  <a:schemeClr val="bg1"/>
                </a:solidFill>
                <a:latin typeface="Work Sans Medium" pitchFamily="2" charset="77"/>
              </a:rPr>
              <a:t>Modelo relacional 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411" y="1572304"/>
            <a:ext cx="7715250" cy="494396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7388266" y="5535363"/>
            <a:ext cx="3854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600" dirty="0">
              <a:latin typeface="Work Sans Light" pitchFamily="2" charset="77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7924800" y="6421951"/>
            <a:ext cx="3854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dirty="0" smtClean="0">
                <a:latin typeface="Work Sans Light" pitchFamily="2" charset="77"/>
              </a:rPr>
              <a:t>Hipervínculo</a:t>
            </a:r>
            <a:r>
              <a:rPr lang="es-CO" sz="1200" dirty="0" smtClean="0">
                <a:latin typeface="Work Sans Light" pitchFamily="2" charset="77"/>
              </a:rPr>
              <a:t>:</a:t>
            </a:r>
            <a:endParaRPr lang="es-MX" sz="1200" dirty="0" smtClean="0">
              <a:latin typeface="Work Sans Light" pitchFamily="2" charset="77"/>
            </a:endParaRPr>
          </a:p>
        </p:txBody>
      </p:sp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406985"/>
              </p:ext>
            </p:extLst>
          </p:nvPr>
        </p:nvGraphicFramePr>
        <p:xfrm>
          <a:off x="10333584" y="6274972"/>
          <a:ext cx="1566275" cy="37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5" name="Objeto empaquetador del shell" showAsIcon="1" r:id="rId4" imgW="2343240" imgH="482400" progId="Package">
                  <p:embed/>
                </p:oleObj>
              </mc:Choice>
              <mc:Fallback>
                <p:oleObj name="Objeto empaquetador del shell" showAsIcon="1" r:id="rId4" imgW="2343240" imgH="482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333584" y="6274972"/>
                        <a:ext cx="1566275" cy="37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112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7388266" y="5535363"/>
            <a:ext cx="3854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600" dirty="0">
              <a:latin typeface="Work Sans Light" pitchFamily="2" charset="77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=""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MX" dirty="0" smtClean="0">
                <a:solidFill>
                  <a:schemeClr val="bg1"/>
                </a:solidFill>
                <a:latin typeface="Work Sans Medium" pitchFamily="2" charset="77"/>
              </a:rPr>
              <a:t>Normalización del modelo relacional 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xmlns="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379975" y="2066732"/>
            <a:ext cx="8348482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400" dirty="0" smtClean="0">
                <a:solidFill>
                  <a:srgbClr val="38AA00"/>
                </a:solidFill>
                <a:latin typeface="Work Sans Light" pitchFamily="2" charset="77"/>
              </a:rPr>
              <a:t>Primera forma de normalización </a:t>
            </a:r>
            <a:endParaRPr lang="es-CO" sz="2400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1257306"/>
              </p:ext>
            </p:extLst>
          </p:nvPr>
        </p:nvGraphicFramePr>
        <p:xfrm>
          <a:off x="379975" y="2879055"/>
          <a:ext cx="11390578" cy="2182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6" name="Hoja de cálculo" r:id="rId3" imgW="18011955" imgH="1723840" progId="Excel.Sheet.12">
                  <p:embed/>
                </p:oleObj>
              </mc:Choice>
              <mc:Fallback>
                <p:oleObj name="Hoja de cálculo" r:id="rId3" imgW="18011955" imgH="17238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9975" y="2879055"/>
                        <a:ext cx="11390578" cy="21822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246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=""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MX" dirty="0" smtClean="0">
                <a:solidFill>
                  <a:schemeClr val="bg1"/>
                </a:solidFill>
                <a:latin typeface="Work Sans Medium" pitchFamily="2" charset="77"/>
              </a:rPr>
              <a:t>Normalización del modelo relacional 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xmlns="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379975" y="2157726"/>
            <a:ext cx="8348482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400" dirty="0" smtClean="0">
                <a:solidFill>
                  <a:srgbClr val="38AA00"/>
                </a:solidFill>
                <a:latin typeface="Work Sans Light" pitchFamily="2" charset="77"/>
              </a:rPr>
              <a:t> Segunda forma de normalización </a:t>
            </a:r>
            <a:endParaRPr lang="es-CO" sz="2400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499648"/>
              </p:ext>
            </p:extLst>
          </p:nvPr>
        </p:nvGraphicFramePr>
        <p:xfrm>
          <a:off x="456236" y="2834324"/>
          <a:ext cx="11049000" cy="28703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0" name="Hoja de cálculo" r:id="rId3" imgW="21135867" imgH="3819625" progId="Excel.Sheet.12">
                  <p:embed/>
                </p:oleObj>
              </mc:Choice>
              <mc:Fallback>
                <p:oleObj name="Hoja de cálculo" r:id="rId3" imgW="21135867" imgH="38196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36" y="2834324"/>
                        <a:ext cx="11049000" cy="28703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3106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7388266" y="5535363"/>
            <a:ext cx="3854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600" dirty="0">
              <a:latin typeface="Work Sans Light" pitchFamily="2" charset="77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=""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MX" dirty="0" smtClean="0">
                <a:solidFill>
                  <a:schemeClr val="bg1"/>
                </a:solidFill>
                <a:latin typeface="Work Sans Medium" pitchFamily="2" charset="77"/>
              </a:rPr>
              <a:t>Normalización del modelo relacional 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xmlns="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379975" y="1719576"/>
            <a:ext cx="8348482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400" dirty="0" smtClean="0">
                <a:solidFill>
                  <a:srgbClr val="38AA00"/>
                </a:solidFill>
                <a:latin typeface="Work Sans Light" pitchFamily="2" charset="77"/>
              </a:rPr>
              <a:t>Tercera forma de normalización </a:t>
            </a:r>
            <a:endParaRPr lang="es-CO" sz="2400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graphicFrame>
        <p:nvGraphicFramePr>
          <p:cNvPr id="12" name="Objeto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4566684"/>
              </p:ext>
            </p:extLst>
          </p:nvPr>
        </p:nvGraphicFramePr>
        <p:xfrm>
          <a:off x="612774" y="2396173"/>
          <a:ext cx="11248288" cy="34777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7" name="Hoja de cálculo" r:id="rId3" imgW="17287719" imgH="5343482" progId="Excel.Sheet.12">
                  <p:embed/>
                </p:oleObj>
              </mc:Choice>
              <mc:Fallback>
                <p:oleObj name="Hoja de cálculo" r:id="rId3" imgW="17287719" imgH="534348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2774" y="2396173"/>
                        <a:ext cx="11248288" cy="34777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356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7388266" y="5535363"/>
            <a:ext cx="3854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600" dirty="0">
              <a:latin typeface="Work Sans Light" pitchFamily="2" charset="77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=""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MX" dirty="0" smtClean="0">
                <a:solidFill>
                  <a:schemeClr val="bg1"/>
                </a:solidFill>
                <a:latin typeface="Work Sans Medium" pitchFamily="2" charset="77"/>
              </a:rPr>
              <a:t>Diccionario de datos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821292"/>
              </p:ext>
            </p:extLst>
          </p:nvPr>
        </p:nvGraphicFramePr>
        <p:xfrm>
          <a:off x="10140197" y="3624203"/>
          <a:ext cx="1528763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6" name="Objeto empaquetador del shell" showAsIcon="1" r:id="rId3" imgW="1529280" imgH="482400" progId="Package">
                  <p:embed/>
                </p:oleObj>
              </mc:Choice>
              <mc:Fallback>
                <p:oleObj name="Objeto empaquetador del shell" showAsIcon="1" r:id="rId3" imgW="1529280" imgH="482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40197" y="3624203"/>
                        <a:ext cx="1528763" cy="48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8977395" y="3347204"/>
            <a:ext cx="3854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dirty="0" smtClean="0">
                <a:latin typeface="Work Sans Light" pitchFamily="2" charset="77"/>
              </a:rPr>
              <a:t>Hipervínculo</a:t>
            </a:r>
            <a:r>
              <a:rPr lang="es-CO" sz="1200" dirty="0" smtClean="0">
                <a:latin typeface="Work Sans Light" pitchFamily="2" charset="77"/>
              </a:rPr>
              <a:t>:</a:t>
            </a:r>
            <a:endParaRPr lang="es-MX" sz="1200" dirty="0" smtClean="0">
              <a:latin typeface="Work Sans Light" pitchFamily="2" charset="77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5"/>
          <a:srcRect t="1235" r="367" b="1282"/>
          <a:stretch/>
        </p:blipFill>
        <p:spPr>
          <a:xfrm>
            <a:off x="456237" y="1642059"/>
            <a:ext cx="9221164" cy="451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15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7388266" y="5535363"/>
            <a:ext cx="3854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600" dirty="0">
              <a:latin typeface="Work Sans Light" pitchFamily="2" charset="77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=""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MX" dirty="0" smtClean="0">
                <a:solidFill>
                  <a:schemeClr val="bg1"/>
                </a:solidFill>
                <a:latin typeface="Work Sans Medium" pitchFamily="2" charset="77"/>
              </a:rPr>
              <a:t>Diagrama de clases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436" y="1551667"/>
            <a:ext cx="7315200" cy="4736794"/>
          </a:xfrm>
          <a:prstGeom prst="rect">
            <a:avLst/>
          </a:prstGeom>
        </p:spPr>
      </p:pic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7549204"/>
              </p:ext>
            </p:extLst>
          </p:nvPr>
        </p:nvGraphicFramePr>
        <p:xfrm>
          <a:off x="10258426" y="6079518"/>
          <a:ext cx="1866900" cy="4736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9" name="Objeto empaquetador del shell" showAsIcon="1" r:id="rId4" imgW="1878120" imgH="482400" progId="Package">
                  <p:embed/>
                </p:oleObj>
              </mc:Choice>
              <mc:Fallback>
                <p:oleObj name="Objeto empaquetador del shell" showAsIcon="1" r:id="rId4" imgW="1878120" imgH="482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258426" y="6079518"/>
                        <a:ext cx="1866900" cy="4736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8039935" y="6288461"/>
            <a:ext cx="3854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dirty="0" smtClean="0">
                <a:latin typeface="Work Sans Light" pitchFamily="2" charset="77"/>
              </a:rPr>
              <a:t>Hipervínculo</a:t>
            </a:r>
            <a:r>
              <a:rPr lang="es-CO" sz="1200" dirty="0" smtClean="0">
                <a:latin typeface="Work Sans Light" pitchFamily="2" charset="77"/>
              </a:rPr>
              <a:t>:</a:t>
            </a:r>
            <a:endParaRPr lang="es-MX" sz="1200" dirty="0" smtClean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65349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7388266" y="5535363"/>
            <a:ext cx="3854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600" dirty="0">
              <a:latin typeface="Work Sans Light" pitchFamily="2" charset="77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=""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MX" dirty="0" smtClean="0">
                <a:solidFill>
                  <a:schemeClr val="bg1"/>
                </a:solidFill>
                <a:latin typeface="Work Sans Medium" pitchFamily="2" charset="77"/>
              </a:rPr>
              <a:t>Diagrama de distribución 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13" y="1540916"/>
            <a:ext cx="5697087" cy="35433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8266" y="3122066"/>
            <a:ext cx="4489823" cy="3507334"/>
          </a:xfrm>
          <a:prstGeom prst="rect">
            <a:avLst/>
          </a:prstGeom>
        </p:spPr>
      </p:pic>
      <p:graphicFrame>
        <p:nvGraphicFramePr>
          <p:cNvPr id="11" name="Objeto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3251951"/>
              </p:ext>
            </p:extLst>
          </p:nvPr>
        </p:nvGraphicFramePr>
        <p:xfrm>
          <a:off x="1828231" y="6079738"/>
          <a:ext cx="1762125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4" name="Objeto empaquetador del shell" showAsIcon="1" r:id="rId6" imgW="1761840" imgH="482400" progId="Package">
                  <p:embed/>
                </p:oleObj>
              </mc:Choice>
              <mc:Fallback>
                <p:oleObj name="Objeto empaquetador del shell" showAsIcon="1" r:id="rId6" imgW="1761840" imgH="482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28231" y="6079738"/>
                        <a:ext cx="1762125" cy="48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uadroTexto 11">
            <a:extLst>
              <a:ext uri="{FF2B5EF4-FFF2-40B4-BE49-F238E27FC236}">
                <a16:creationId xmlns:a16="http://schemas.microsoft.com/office/drawing/2014/main" xmlns="" id="{9896E8B4-453C-7E26-D038-59933D4B744F}"/>
              </a:ext>
            </a:extLst>
          </p:cNvPr>
          <p:cNvSpPr txBox="1"/>
          <p:nvPr/>
        </p:nvSpPr>
        <p:spPr>
          <a:xfrm>
            <a:off x="-459336" y="6285339"/>
            <a:ext cx="3854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dirty="0" smtClean="0">
                <a:latin typeface="Work Sans Light" pitchFamily="2" charset="77"/>
              </a:rPr>
              <a:t>Hipervínculo</a:t>
            </a:r>
            <a:r>
              <a:rPr lang="es-CO" sz="1200" dirty="0" smtClean="0">
                <a:latin typeface="Work Sans Light" pitchFamily="2" charset="77"/>
              </a:rPr>
              <a:t>:</a:t>
            </a:r>
            <a:endParaRPr lang="es-MX" sz="1200" dirty="0" smtClean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573426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4197</TotalTime>
  <Words>134</Words>
  <Application>Microsoft Office PowerPoint</Application>
  <PresentationFormat>Panorámica</PresentationFormat>
  <Paragraphs>25</Paragraphs>
  <Slides>11</Slides>
  <Notes>3</Notes>
  <HiddenSlides>0</HiddenSlides>
  <MMClips>0</MMClips>
  <ScaleCrop>false</ScaleCrop>
  <HeadingPairs>
    <vt:vector size="8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2</vt:i4>
      </vt:variant>
      <vt:variant>
        <vt:lpstr>Títulos de diapositiva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Objeto empaquetador del shell</vt:lpstr>
      <vt:lpstr>Hoja de cálculo</vt:lpstr>
      <vt:lpstr>Presentación de PowerPoint</vt:lpstr>
      <vt:lpstr>Presentación de PowerPoint</vt:lpstr>
      <vt:lpstr>Modelo relacional </vt:lpstr>
      <vt:lpstr>Normalización del modelo relacional </vt:lpstr>
      <vt:lpstr>Normalización del modelo relacional </vt:lpstr>
      <vt:lpstr>Normalización del modelo relacional </vt:lpstr>
      <vt:lpstr>Diccionario de datos</vt:lpstr>
      <vt:lpstr>Diagrama de clases</vt:lpstr>
      <vt:lpstr>Diagrama de distribución 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Juan Diego González Chinchilla</cp:lastModifiedBy>
  <cp:revision>63</cp:revision>
  <dcterms:created xsi:type="dcterms:W3CDTF">2020-10-01T23:51:28Z</dcterms:created>
  <dcterms:modified xsi:type="dcterms:W3CDTF">2023-06-28T19:17:28Z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